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1"/>
  </p:notesMasterIdLst>
  <p:sldIdLst>
    <p:sldId id="256" r:id="rId2"/>
    <p:sldId id="265" r:id="rId3"/>
    <p:sldId id="264" r:id="rId4"/>
    <p:sldId id="263" r:id="rId5"/>
    <p:sldId id="262" r:id="rId6"/>
    <p:sldId id="261" r:id="rId7"/>
    <p:sldId id="260" r:id="rId8"/>
    <p:sldId id="257"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77936" autoAdjust="0"/>
  </p:normalViewPr>
  <p:slideViewPr>
    <p:cSldViewPr snapToGrid="0">
      <p:cViewPr>
        <p:scale>
          <a:sx n="60" d="100"/>
          <a:sy n="60" d="100"/>
        </p:scale>
        <p:origin x="-103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805622-3286-4C2C-879A-D40EDF4D949B}" type="datetimeFigureOut">
              <a:rPr lang="en-US" smtClean="0"/>
              <a:t>4/24/2018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C6805-6CF0-4C56-9323-2ADDCEAFF5A8}" type="slidenum">
              <a:rPr lang="en-US" smtClean="0"/>
              <a:t>‹#›</a:t>
            </a:fld>
            <a:endParaRPr lang="en-US"/>
          </a:p>
        </p:txBody>
      </p:sp>
    </p:spTree>
    <p:extLst>
      <p:ext uri="{BB962C8B-B14F-4D97-AF65-F5344CB8AC3E}">
        <p14:creationId xmlns:p14="http://schemas.microsoft.com/office/powerpoint/2010/main" val="1381381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hangingPunct="1"/>
            <a:r>
              <a:rPr lang="en-US" sz="1200" kern="1200" dirty="0" smtClean="0">
                <a:solidFill>
                  <a:schemeClr val="tx1"/>
                </a:solidFill>
                <a:effectLst/>
                <a:latin typeface="+mn-lt"/>
                <a:ea typeface="+mn-ea"/>
                <a:cs typeface="+mn-cs"/>
              </a:rPr>
              <a:t>The company was first launched by </a:t>
            </a:r>
            <a:r>
              <a:rPr lang="en-US" sz="1200" kern="1200" dirty="0" err="1" smtClean="0">
                <a:solidFill>
                  <a:schemeClr val="tx1"/>
                </a:solidFill>
                <a:effectLst/>
                <a:latin typeface="+mn-lt"/>
                <a:ea typeface="+mn-ea"/>
                <a:cs typeface="+mn-cs"/>
              </a:rPr>
              <a:t>Ashkan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Karbasfrooshan</a:t>
            </a:r>
            <a:r>
              <a:rPr lang="en-US" sz="1200" kern="1200" dirty="0" smtClean="0">
                <a:solidFill>
                  <a:schemeClr val="tx1"/>
                </a:solidFill>
                <a:effectLst/>
                <a:latin typeface="+mn-lt"/>
                <a:ea typeface="+mn-ea"/>
                <a:cs typeface="+mn-cs"/>
              </a:rPr>
              <a:t>   producing written columns on magazines about fashion entertainment and various catchy topics about the society in generals (</a:t>
            </a:r>
            <a:r>
              <a:rPr lang="en-US" dirty="0" smtClean="0"/>
              <a:t>Andersen, 2017)</a:t>
            </a:r>
            <a:r>
              <a:rPr lang="en-US" sz="1200" kern="1200" dirty="0" smtClean="0">
                <a:solidFill>
                  <a:schemeClr val="tx1"/>
                </a:solidFill>
                <a:effectLst/>
                <a:latin typeface="+mn-lt"/>
                <a:ea typeface="+mn-ea"/>
                <a:cs typeface="+mn-cs"/>
              </a:rPr>
              <a:t>. The company was a prolific contributor in the market and with the result in column writing. It ventured to production, producing high quality videos for other websites and other companies. In June 14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2005 </a:t>
            </a:r>
            <a:r>
              <a:rPr lang="en-US" sz="1200" kern="1200" dirty="0" err="1" smtClean="0">
                <a:solidFill>
                  <a:schemeClr val="tx1"/>
                </a:solidFill>
                <a:effectLst/>
                <a:latin typeface="+mn-lt"/>
                <a:ea typeface="+mn-ea"/>
                <a:cs typeface="+mn-cs"/>
              </a:rPr>
              <a:t>Ashkan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Karbasfrooshan</a:t>
            </a:r>
            <a:r>
              <a:rPr lang="en-US" sz="1200" kern="1200" dirty="0" smtClean="0">
                <a:solidFill>
                  <a:schemeClr val="tx1"/>
                </a:solidFill>
                <a:effectLst/>
                <a:latin typeface="+mn-lt"/>
                <a:ea typeface="+mn-ea"/>
                <a:cs typeface="+mn-cs"/>
              </a:rPr>
              <a:t> alongside Raphael </a:t>
            </a:r>
            <a:r>
              <a:rPr lang="en-US" sz="1200" kern="1200" dirty="0" err="1" smtClean="0">
                <a:solidFill>
                  <a:schemeClr val="tx1"/>
                </a:solidFill>
                <a:effectLst/>
                <a:latin typeface="+mn-lt"/>
                <a:ea typeface="+mn-ea"/>
                <a:cs typeface="+mn-cs"/>
              </a:rPr>
              <a:t>Daigneault</a:t>
            </a:r>
            <a:r>
              <a:rPr lang="en-US" sz="1200" kern="1200" dirty="0" smtClean="0">
                <a:solidFill>
                  <a:schemeClr val="tx1"/>
                </a:solidFill>
                <a:effectLst/>
                <a:latin typeface="+mn-lt"/>
                <a:ea typeface="+mn-ea"/>
                <a:cs typeface="+mn-cs"/>
              </a:rPr>
              <a:t> and Christine </a:t>
            </a:r>
            <a:r>
              <a:rPr lang="en-US" sz="1200" kern="1200" dirty="0" err="1" smtClean="0">
                <a:solidFill>
                  <a:schemeClr val="tx1"/>
                </a:solidFill>
                <a:effectLst/>
                <a:latin typeface="+mn-lt"/>
                <a:ea typeface="+mn-ea"/>
                <a:cs typeface="+mn-cs"/>
              </a:rPr>
              <a:t>Voulieris</a:t>
            </a:r>
            <a:r>
              <a:rPr lang="en-US" sz="1200" kern="1200" dirty="0" smtClean="0">
                <a:solidFill>
                  <a:schemeClr val="tx1"/>
                </a:solidFill>
                <a:effectLst/>
                <a:latin typeface="+mn-lt"/>
                <a:ea typeface="+mn-ea"/>
                <a:cs typeface="+mn-cs"/>
              </a:rPr>
              <a:t> launched the Watchmojo.com media</a:t>
            </a:r>
            <a:r>
              <a:rPr lang="en-US" sz="1200" kern="1200" baseline="0" dirty="0" smtClean="0">
                <a:solidFill>
                  <a:schemeClr val="tx1"/>
                </a:solidFill>
                <a:effectLst/>
                <a:latin typeface="+mn-lt"/>
                <a:ea typeface="+mn-ea"/>
                <a:cs typeface="+mn-cs"/>
              </a:rPr>
              <a:t> website, and on January 25</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2007 after a successful website campaign</a:t>
            </a:r>
            <a:r>
              <a:rPr lang="en-US" dirty="0" smtClean="0"/>
              <a:t> (Murray, 2015)</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C2C6805-6CF0-4C56-9323-2ADDCEAFF5A8}" type="slidenum">
              <a:rPr lang="en-US" smtClean="0"/>
              <a:t>2</a:t>
            </a:fld>
            <a:endParaRPr lang="en-US"/>
          </a:p>
        </p:txBody>
      </p:sp>
    </p:spTree>
    <p:extLst>
      <p:ext uri="{BB962C8B-B14F-4D97-AF65-F5344CB8AC3E}">
        <p14:creationId xmlns:p14="http://schemas.microsoft.com/office/powerpoint/2010/main" val="2970105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Watch</a:t>
            </a:r>
            <a:r>
              <a:rPr lang="en-US" baseline="0" dirty="0" smtClean="0"/>
              <a:t>mojo.com YouTube channel is most popular for the production of short YouTube videos that average up to five minutes. The media publishes over five videos everyday which is above any average YouTube channel. This videos features the popular </a:t>
            </a:r>
            <a:r>
              <a:rPr lang="en-US" dirty="0" smtClean="0"/>
              <a:t>“Top ten” videos that provide information about specific topics including, fashion, politics</a:t>
            </a:r>
            <a:r>
              <a:rPr lang="en-US" baseline="0" dirty="0" smtClean="0"/>
              <a:t> </a:t>
            </a:r>
            <a:r>
              <a:rPr lang="en-US" dirty="0" smtClean="0"/>
              <a:t>entertainment</a:t>
            </a:r>
            <a:r>
              <a:rPr lang="en-US" baseline="0" dirty="0" smtClean="0"/>
              <a:t> among others. The media is also involved in the production of various comic series in its official website and its YouTube channel. The media produced some of the series and the videos through video </a:t>
            </a:r>
            <a:r>
              <a:rPr lang="en-US" dirty="0" smtClean="0"/>
              <a:t>programming and the</a:t>
            </a:r>
            <a:r>
              <a:rPr lang="en-US" baseline="0" dirty="0" smtClean="0"/>
              <a:t> use </a:t>
            </a:r>
            <a:r>
              <a:rPr lang="en-US" dirty="0" smtClean="0"/>
              <a:t>of info-graphics which offer high quality</a:t>
            </a:r>
            <a:r>
              <a:rPr lang="en-US" baseline="0" dirty="0" smtClean="0"/>
              <a:t> images. Apart from the production of the videos, Whatmojo.com is also engaged in the publication of digital books and guides that highlight most of the topics that are discussed in the videos.</a:t>
            </a:r>
            <a:endParaRPr lang="en-US" dirty="0" smtClean="0"/>
          </a:p>
        </p:txBody>
      </p:sp>
      <p:sp>
        <p:nvSpPr>
          <p:cNvPr id="4" name="Slide Number Placeholder 3"/>
          <p:cNvSpPr>
            <a:spLocks noGrp="1"/>
          </p:cNvSpPr>
          <p:nvPr>
            <p:ph type="sldNum" sz="quarter" idx="10"/>
          </p:nvPr>
        </p:nvSpPr>
        <p:spPr/>
        <p:txBody>
          <a:bodyPr/>
          <a:lstStyle/>
          <a:p>
            <a:fld id="{5C2C6805-6CF0-4C56-9323-2ADDCEAFF5A8}" type="slidenum">
              <a:rPr lang="en-US" smtClean="0"/>
              <a:t>3</a:t>
            </a:fld>
            <a:endParaRPr lang="en-US"/>
          </a:p>
        </p:txBody>
      </p:sp>
    </p:spTree>
    <p:extLst>
      <p:ext uri="{BB962C8B-B14F-4D97-AF65-F5344CB8AC3E}">
        <p14:creationId xmlns:p14="http://schemas.microsoft.com/office/powerpoint/2010/main" val="1417802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Watchmojo.com has been engaged in varieties of publications using various medias for its publications. Some of the medias have been used on special occasion while other are used often in the daily activities of the company </a:t>
            </a:r>
            <a:r>
              <a:rPr lang="en-US" sz="1200" kern="1200" dirty="0" smtClean="0">
                <a:solidFill>
                  <a:schemeClr val="tx1"/>
                </a:solidFill>
                <a:effectLst/>
                <a:latin typeface="+mn-lt"/>
                <a:ea typeface="+mn-ea"/>
                <a:cs typeface="+mn-cs"/>
              </a:rPr>
              <a:t>(</a:t>
            </a:r>
            <a:r>
              <a:rPr lang="en-US" dirty="0" smtClean="0"/>
              <a:t>Andersen, 2017)</a:t>
            </a:r>
            <a:r>
              <a:rPr lang="en-US" baseline="0" dirty="0" smtClean="0"/>
              <a:t>. The most commonly used media for the publication of the videos is the use of recorded videos. The recorded videos may either be cut from actual events that were recoded or from the films (</a:t>
            </a:r>
            <a:r>
              <a:rPr lang="en-US" dirty="0" smtClean="0"/>
              <a:t>Dionne, 2017)</a:t>
            </a:r>
            <a:r>
              <a:rPr lang="en-US" baseline="0" dirty="0" smtClean="0"/>
              <a:t>. Also, there are videos that are published through the use of animated images that are used in explaining the information that is shared in the videos, this are commonly known as info-graphics.</a:t>
            </a:r>
            <a:endParaRPr lang="en-US" dirty="0"/>
          </a:p>
        </p:txBody>
      </p:sp>
      <p:sp>
        <p:nvSpPr>
          <p:cNvPr id="4" name="Slide Number Placeholder 3"/>
          <p:cNvSpPr>
            <a:spLocks noGrp="1"/>
          </p:cNvSpPr>
          <p:nvPr>
            <p:ph type="sldNum" sz="quarter" idx="10"/>
          </p:nvPr>
        </p:nvSpPr>
        <p:spPr/>
        <p:txBody>
          <a:bodyPr/>
          <a:lstStyle/>
          <a:p>
            <a:fld id="{5C2C6805-6CF0-4C56-9323-2ADDCEAFF5A8}" type="slidenum">
              <a:rPr lang="en-US" smtClean="0"/>
              <a:t>4</a:t>
            </a:fld>
            <a:endParaRPr lang="en-US"/>
          </a:p>
        </p:txBody>
      </p:sp>
    </p:spTree>
    <p:extLst>
      <p:ext uri="{BB962C8B-B14F-4D97-AF65-F5344CB8AC3E}">
        <p14:creationId xmlns:p14="http://schemas.microsoft.com/office/powerpoint/2010/main" val="646242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Top 10 Conquerors </a:t>
            </a:r>
            <a:r>
              <a:rPr lang="en-US" i="0" dirty="0" smtClean="0"/>
              <a:t>is</a:t>
            </a:r>
            <a:r>
              <a:rPr lang="en-US" i="0" baseline="0" dirty="0" smtClean="0"/>
              <a:t> a video that was published by Watchmojo.com highlighting some of the influential world leaders in the history of the world that conquered a significant part of the world </a:t>
            </a:r>
            <a:r>
              <a:rPr lang="en-US" dirty="0" smtClean="0"/>
              <a:t>(WatchMojo.com, 2015)</a:t>
            </a:r>
            <a:r>
              <a:rPr lang="en-US" i="0" baseline="0" dirty="0" smtClean="0"/>
              <a:t>. The video mentions some of the achievement that the leaders attained through out the course of there leadership. On the other hand, the </a:t>
            </a:r>
            <a:r>
              <a:rPr lang="en-US" i="1" baseline="0" dirty="0" smtClean="0"/>
              <a:t>Top 10 Battles in History</a:t>
            </a:r>
            <a:r>
              <a:rPr lang="en-US" i="0" baseline="0" dirty="0" smtClean="0"/>
              <a:t> is video that details some of the significant historical battles that changes the history of the world. This example have been significant in studying different historical events. For example how the media is an important tool for covering such events specifically the coverage of the second world war.</a:t>
            </a:r>
            <a:endParaRPr lang="en-US" i="1" dirty="0" smtClean="0"/>
          </a:p>
        </p:txBody>
      </p:sp>
      <p:sp>
        <p:nvSpPr>
          <p:cNvPr id="4" name="Slide Number Placeholder 3"/>
          <p:cNvSpPr>
            <a:spLocks noGrp="1"/>
          </p:cNvSpPr>
          <p:nvPr>
            <p:ph type="sldNum" sz="quarter" idx="10"/>
          </p:nvPr>
        </p:nvSpPr>
        <p:spPr/>
        <p:txBody>
          <a:bodyPr/>
          <a:lstStyle/>
          <a:p>
            <a:fld id="{5C2C6805-6CF0-4C56-9323-2ADDCEAFF5A8}" type="slidenum">
              <a:rPr lang="en-US" smtClean="0"/>
              <a:t>5</a:t>
            </a:fld>
            <a:endParaRPr lang="en-US"/>
          </a:p>
        </p:txBody>
      </p:sp>
    </p:spTree>
    <p:extLst>
      <p:ext uri="{BB962C8B-B14F-4D97-AF65-F5344CB8AC3E}">
        <p14:creationId xmlns:p14="http://schemas.microsoft.com/office/powerpoint/2010/main" val="3698488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tx1"/>
                </a:solidFill>
                <a:effectLst/>
                <a:latin typeface="+mn-lt"/>
                <a:ea typeface="+mn-ea"/>
                <a:cs typeface="+mn-cs"/>
              </a:rPr>
              <a:t>Top 10 TERRIFYING Legendary Ghosts </a:t>
            </a:r>
            <a:r>
              <a:rPr lang="en-US" sz="1200" b="0" i="0" kern="1200" dirty="0" smtClean="0">
                <a:solidFill>
                  <a:schemeClr val="tx1"/>
                </a:solidFill>
                <a:effectLst/>
                <a:latin typeface="+mn-lt"/>
                <a:ea typeface="+mn-ea"/>
                <a:cs typeface="+mn-cs"/>
              </a:rPr>
              <a:t>is one</a:t>
            </a:r>
            <a:r>
              <a:rPr lang="en-US" sz="1200" b="0" i="0" kern="1200" baseline="0" dirty="0" smtClean="0">
                <a:solidFill>
                  <a:schemeClr val="tx1"/>
                </a:solidFill>
                <a:effectLst/>
                <a:latin typeface="+mn-lt"/>
                <a:ea typeface="+mn-ea"/>
                <a:cs typeface="+mn-cs"/>
              </a:rPr>
              <a:t> video that I did not like from. Whatmojo.com channel. The video highlights some of the accounts of ghosts that were alleged to have been encountered by various people in different places. The reason why I did not like this video is because it is less informative and depend on the information that is purely speculative. Furthermore, the graphic content used in the videos where somehow frightening and not suitable for other viewer especially the children. Watchmojo.com should have been more focused on producing educative rather probably false history</a:t>
            </a:r>
            <a:endParaRPr lang="en-US" sz="1200" b="0" i="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C2C6805-6CF0-4C56-9323-2ADDCEAFF5A8}" type="slidenum">
              <a:rPr lang="en-US" smtClean="0"/>
              <a:t>6</a:t>
            </a:fld>
            <a:endParaRPr lang="en-US"/>
          </a:p>
        </p:txBody>
      </p:sp>
    </p:spTree>
    <p:extLst>
      <p:ext uri="{BB962C8B-B14F-4D97-AF65-F5344CB8AC3E}">
        <p14:creationId xmlns:p14="http://schemas.microsoft.com/office/powerpoint/2010/main" val="3434366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WatchMojo.com</a:t>
            </a:r>
            <a:r>
              <a:rPr lang="en-US" baseline="0" dirty="0" smtClean="0"/>
              <a:t> has established various social media platforms for example Facebook and Twitter through which it shares most of the videos it produces. The social media is also vital for the sharing of the links of the videos found in its website to other social platforms that do not allow direct posting of their videos for instance </a:t>
            </a:r>
            <a:r>
              <a:rPr lang="en-US" baseline="0" dirty="0" err="1" smtClean="0"/>
              <a:t>WhatsApp</a:t>
            </a:r>
            <a:r>
              <a:rPr lang="en-US" baseline="0" dirty="0" smtClean="0"/>
              <a:t> or through text messages (</a:t>
            </a:r>
            <a:r>
              <a:rPr lang="en-US" dirty="0" smtClean="0"/>
              <a:t>Dionne, 2017)</a:t>
            </a:r>
            <a:r>
              <a:rPr lang="en-US" baseline="0" dirty="0" smtClean="0"/>
              <a:t>. Through the sharing of the messages, the media company is able to promote its videos and advertise some of the products that it sells. Lastly, the company uses social media as a powerful tool through which it engages its audience </a:t>
            </a:r>
            <a:r>
              <a:rPr lang="en-US" dirty="0" smtClean="0"/>
              <a:t>(Murray, 2015).</a:t>
            </a:r>
            <a:r>
              <a:rPr lang="en-US" baseline="0" dirty="0" smtClean="0"/>
              <a:t>  Unlike other medias, Whatmojo.com is an interactive media which allows the </a:t>
            </a:r>
            <a:r>
              <a:rPr lang="en-US" baseline="0" dirty="0" err="1" smtClean="0"/>
              <a:t>the</a:t>
            </a:r>
            <a:r>
              <a:rPr lang="en-US" baseline="0" dirty="0" smtClean="0"/>
              <a:t> views of the videos to share their views and also contributes to the stories which the media will publish.</a:t>
            </a:r>
            <a:endParaRPr lang="en-US" dirty="0"/>
          </a:p>
        </p:txBody>
      </p:sp>
      <p:sp>
        <p:nvSpPr>
          <p:cNvPr id="4" name="Slide Number Placeholder 3"/>
          <p:cNvSpPr>
            <a:spLocks noGrp="1"/>
          </p:cNvSpPr>
          <p:nvPr>
            <p:ph type="sldNum" sz="quarter" idx="10"/>
          </p:nvPr>
        </p:nvSpPr>
        <p:spPr/>
        <p:txBody>
          <a:bodyPr/>
          <a:lstStyle/>
          <a:p>
            <a:fld id="{5C2C6805-6CF0-4C56-9323-2ADDCEAFF5A8}" type="slidenum">
              <a:rPr lang="en-US" smtClean="0"/>
              <a:t>7</a:t>
            </a:fld>
            <a:endParaRPr lang="en-US"/>
          </a:p>
        </p:txBody>
      </p:sp>
    </p:spTree>
    <p:extLst>
      <p:ext uri="{BB962C8B-B14F-4D97-AF65-F5344CB8AC3E}">
        <p14:creationId xmlns:p14="http://schemas.microsoft.com/office/powerpoint/2010/main" val="3276017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CEO and</a:t>
            </a:r>
            <a:r>
              <a:rPr lang="en-US" baseline="0" dirty="0" smtClean="0"/>
              <a:t> founder of the company insisted that the company is an independent media organization and should no be regarded as a multichannel network. </a:t>
            </a:r>
            <a:r>
              <a:rPr lang="en-US" dirty="0" smtClean="0"/>
              <a:t>Watchmojo.com once faced plagiarism</a:t>
            </a:r>
            <a:r>
              <a:rPr lang="en-US" baseline="0" dirty="0" smtClean="0"/>
              <a:t> accusation from </a:t>
            </a:r>
            <a:r>
              <a:rPr lang="en-US" sz="1200" b="0" i="0" kern="1200" dirty="0" smtClean="0">
                <a:solidFill>
                  <a:schemeClr val="tx1"/>
                </a:solidFill>
                <a:effectLst/>
                <a:latin typeface="+mn-lt"/>
                <a:ea typeface="+mn-ea"/>
                <a:cs typeface="+mn-cs"/>
              </a:rPr>
              <a:t>You Tuber called Larry Bundy Jr. who claim</a:t>
            </a:r>
            <a:r>
              <a:rPr lang="en-US" sz="1200" b="0" i="0" kern="1200" baseline="0" dirty="0" smtClean="0">
                <a:solidFill>
                  <a:schemeClr val="tx1"/>
                </a:solidFill>
                <a:effectLst/>
                <a:latin typeface="+mn-lt"/>
                <a:ea typeface="+mn-ea"/>
                <a:cs typeface="+mn-cs"/>
              </a:rPr>
              <a:t> that a portion of a video</a:t>
            </a:r>
            <a:r>
              <a:rPr lang="en-US" sz="1200" b="0" i="0" kern="1200" dirty="0" smtClean="0">
                <a:solidFill>
                  <a:schemeClr val="tx1"/>
                </a:solidFill>
                <a:effectLst/>
                <a:latin typeface="+mn-lt"/>
                <a:ea typeface="+mn-ea"/>
                <a:cs typeface="+mn-cs"/>
              </a:rPr>
              <a:t>(Top Ten Actual Worst Selling Consoles)</a:t>
            </a:r>
            <a:r>
              <a:rPr lang="en-US" sz="1200" b="0" i="0" kern="1200" baseline="0" dirty="0" smtClean="0">
                <a:solidFill>
                  <a:schemeClr val="tx1"/>
                </a:solidFill>
                <a:effectLst/>
                <a:latin typeface="+mn-lt"/>
                <a:ea typeface="+mn-ea"/>
                <a:cs typeface="+mn-cs"/>
              </a:rPr>
              <a:t> he had produced was used by </a:t>
            </a:r>
            <a:r>
              <a:rPr lang="en-US" sz="1200" b="0" i="0" kern="1200" dirty="0" smtClean="0">
                <a:solidFill>
                  <a:schemeClr val="tx1"/>
                </a:solidFill>
                <a:effectLst/>
                <a:latin typeface="+mn-lt"/>
                <a:ea typeface="+mn-ea"/>
                <a:cs typeface="+mn-cs"/>
              </a:rPr>
              <a:t>without crediting in</a:t>
            </a:r>
            <a:r>
              <a:rPr lang="en-US" sz="1200" b="0" i="0" kern="1200" baseline="0" dirty="0" smtClean="0">
                <a:solidFill>
                  <a:schemeClr val="tx1"/>
                </a:solidFill>
                <a:effectLst/>
                <a:latin typeface="+mn-lt"/>
                <a:ea typeface="+mn-ea"/>
                <a:cs typeface="+mn-cs"/>
              </a:rPr>
              <a:t> the making of (</a:t>
            </a:r>
            <a:r>
              <a:rPr lang="en-US" sz="1200" b="0" i="0" kern="1200" dirty="0" smtClean="0">
                <a:solidFill>
                  <a:schemeClr val="tx1"/>
                </a:solidFill>
                <a:effectLst/>
                <a:latin typeface="+mn-lt"/>
                <a:ea typeface="+mn-ea"/>
                <a:cs typeface="+mn-cs"/>
              </a:rPr>
              <a:t>Top Ten Consoles Nobody Bought).</a:t>
            </a:r>
            <a:r>
              <a:rPr lang="en-US" sz="1200" b="0" i="0" kern="1200" baseline="0" dirty="0" smtClean="0">
                <a:solidFill>
                  <a:schemeClr val="tx1"/>
                </a:solidFill>
                <a:effectLst/>
                <a:latin typeface="+mn-lt"/>
                <a:ea typeface="+mn-ea"/>
                <a:cs typeface="+mn-cs"/>
              </a:rPr>
              <a:t>  The company defended itself claiming that it produces videos based on the suggestion on the preferences of its viewers. Also, the fact that the company has employed over on hundred freelancers make it possible for some information to collide.</a:t>
            </a:r>
            <a:endParaRPr lang="en-US" dirty="0"/>
          </a:p>
        </p:txBody>
      </p:sp>
      <p:sp>
        <p:nvSpPr>
          <p:cNvPr id="4" name="Slide Number Placeholder 3"/>
          <p:cNvSpPr>
            <a:spLocks noGrp="1"/>
          </p:cNvSpPr>
          <p:nvPr>
            <p:ph type="sldNum" sz="quarter" idx="10"/>
          </p:nvPr>
        </p:nvSpPr>
        <p:spPr/>
        <p:txBody>
          <a:bodyPr/>
          <a:lstStyle/>
          <a:p>
            <a:fld id="{5C2C6805-6CF0-4C56-9323-2ADDCEAFF5A8}" type="slidenum">
              <a:rPr lang="en-US" smtClean="0"/>
              <a:t>8</a:t>
            </a:fld>
            <a:endParaRPr lang="en-US"/>
          </a:p>
        </p:txBody>
      </p:sp>
    </p:spTree>
    <p:extLst>
      <p:ext uri="{BB962C8B-B14F-4D97-AF65-F5344CB8AC3E}">
        <p14:creationId xmlns:p14="http://schemas.microsoft.com/office/powerpoint/2010/main" val="2681160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124940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1856240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622108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95D1543-79EA-4D93-9389-C7D0244524C3}"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014811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95D1543-79EA-4D93-9389-C7D0244524C3}" type="datetimeFigureOut">
              <a:rPr lang="en-US" smtClean="0"/>
              <a:t>4/24/2018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93586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44488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721562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995092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5D1543-79EA-4D93-9389-C7D0244524C3}"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382291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5D1543-79EA-4D93-9389-C7D0244524C3}"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32318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979562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85639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1054430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127310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3165381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857533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5D1543-79EA-4D93-9389-C7D0244524C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3269637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95D1543-79EA-4D93-9389-C7D0244524C3}" type="datetimeFigureOut">
              <a:rPr lang="en-US" smtClean="0"/>
              <a:t>4/24/2018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505C97E-B89C-4104-8783-BDC64B54E18C}" type="slidenum">
              <a:rPr lang="en-US" smtClean="0"/>
              <a:t>‹#›</a:t>
            </a:fld>
            <a:endParaRPr lang="en-US"/>
          </a:p>
        </p:txBody>
      </p:sp>
    </p:spTree>
    <p:extLst>
      <p:ext uri="{BB962C8B-B14F-4D97-AF65-F5344CB8AC3E}">
        <p14:creationId xmlns:p14="http://schemas.microsoft.com/office/powerpoint/2010/main" val="2850920171"/>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7s2UwA-Q6S0" TargetMode="External"/><Relationship Id="rId2" Type="http://schemas.openxmlformats.org/officeDocument/2006/relationships/hyperlink" Target="https://www.youtube.com/watch?v=qNOY1qPRSUM" TargetMode="External"/><Relationship Id="rId1" Type="http://schemas.openxmlformats.org/officeDocument/2006/relationships/slideLayout" Target="../slideLayouts/slideLayout2.xml"/><Relationship Id="rId4" Type="http://schemas.openxmlformats.org/officeDocument/2006/relationships/hyperlink" Target="https://www.youtube.com/watch?v=7xWNmRWD2e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9600" b="1" dirty="0" smtClean="0"/>
              <a:t>News</a:t>
            </a:r>
            <a:r>
              <a:rPr lang="en-US" sz="9600" dirty="0" smtClean="0"/>
              <a:t> </a:t>
            </a:r>
            <a:r>
              <a:rPr lang="en-US" sz="9600" b="1" dirty="0" smtClean="0"/>
              <a:t>Audit</a:t>
            </a:r>
            <a:endParaRPr lang="en-US" sz="9600" b="1" dirty="0"/>
          </a:p>
        </p:txBody>
      </p:sp>
      <p:sp>
        <p:nvSpPr>
          <p:cNvPr id="3" name="Subtitle 2"/>
          <p:cNvSpPr>
            <a:spLocks noGrp="1"/>
          </p:cNvSpPr>
          <p:nvPr>
            <p:ph type="subTitle" idx="1"/>
          </p:nvPr>
        </p:nvSpPr>
        <p:spPr/>
        <p:txBody>
          <a:bodyPr/>
          <a:lstStyle/>
          <a:p>
            <a:r>
              <a:rPr lang="en-US" sz="2800" b="1" dirty="0" smtClean="0"/>
              <a:t>WatchMojo.com</a:t>
            </a:r>
            <a:endParaRPr lang="en-US" b="1" dirty="0"/>
          </a:p>
        </p:txBody>
      </p:sp>
    </p:spTree>
    <p:extLst>
      <p:ext uri="{BB962C8B-B14F-4D97-AF65-F5344CB8AC3E}">
        <p14:creationId xmlns:p14="http://schemas.microsoft.com/office/powerpoint/2010/main" val="2776190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endParaRPr lang="en-US" b="1" dirty="0"/>
          </a:p>
        </p:txBody>
      </p:sp>
      <p:sp>
        <p:nvSpPr>
          <p:cNvPr id="3" name="Content Placeholder 2"/>
          <p:cNvSpPr>
            <a:spLocks noGrp="1"/>
          </p:cNvSpPr>
          <p:nvPr>
            <p:ph idx="1"/>
          </p:nvPr>
        </p:nvSpPr>
        <p:spPr/>
        <p:txBody>
          <a:bodyPr/>
          <a:lstStyle/>
          <a:p>
            <a:r>
              <a:rPr lang="en-US" dirty="0" smtClean="0"/>
              <a:t>WatchMojo.com is a successful media brand for videos.</a:t>
            </a:r>
          </a:p>
          <a:p>
            <a:r>
              <a:rPr lang="en-US" dirty="0" smtClean="0"/>
              <a:t>The company founded by </a:t>
            </a:r>
            <a:r>
              <a:rPr lang="en-US" dirty="0" err="1"/>
              <a:t>Ashkan</a:t>
            </a:r>
            <a:r>
              <a:rPr lang="en-US" dirty="0"/>
              <a:t> </a:t>
            </a:r>
            <a:r>
              <a:rPr lang="en-US" dirty="0" err="1"/>
              <a:t>Karbasfrooshan</a:t>
            </a:r>
            <a:r>
              <a:rPr lang="en-US" dirty="0"/>
              <a:t>, Raphael </a:t>
            </a:r>
            <a:r>
              <a:rPr lang="en-US" dirty="0" err="1"/>
              <a:t>Daigneault</a:t>
            </a:r>
            <a:r>
              <a:rPr lang="en-US" dirty="0"/>
              <a:t>, and Christine </a:t>
            </a:r>
            <a:r>
              <a:rPr lang="en-US" dirty="0" err="1"/>
              <a:t>Voulieris</a:t>
            </a:r>
            <a:endParaRPr lang="en-US" dirty="0" smtClean="0"/>
          </a:p>
          <a:p>
            <a:r>
              <a:rPr lang="en-US" dirty="0" smtClean="0"/>
              <a:t>The company started as a columnist </a:t>
            </a:r>
            <a:r>
              <a:rPr lang="en-US" dirty="0"/>
              <a:t> </a:t>
            </a:r>
            <a:r>
              <a:rPr lang="en-US" dirty="0" smtClean="0"/>
              <a:t>on magazines</a:t>
            </a:r>
          </a:p>
          <a:p>
            <a:r>
              <a:rPr lang="en-US" dirty="0"/>
              <a:t>The WatchMojo.com website was launched on </a:t>
            </a:r>
            <a:r>
              <a:rPr lang="en-US" dirty="0" smtClean="0"/>
              <a:t>June 14</a:t>
            </a:r>
            <a:r>
              <a:rPr lang="en-US" baseline="30000" dirty="0" smtClean="0"/>
              <a:t>th</a:t>
            </a:r>
            <a:r>
              <a:rPr lang="en-US" dirty="0" smtClean="0"/>
              <a:t>, 2005</a:t>
            </a:r>
          </a:p>
          <a:p>
            <a:r>
              <a:rPr lang="en-US" dirty="0"/>
              <a:t>I</a:t>
            </a:r>
            <a:r>
              <a:rPr lang="en-US" dirty="0" smtClean="0"/>
              <a:t>ts</a:t>
            </a:r>
            <a:r>
              <a:rPr lang="en-US" dirty="0"/>
              <a:t> </a:t>
            </a:r>
            <a:r>
              <a:rPr lang="en-US" dirty="0" smtClean="0"/>
              <a:t>YouTube</a:t>
            </a:r>
            <a:r>
              <a:rPr lang="en-US" dirty="0"/>
              <a:t> channel was launched on 25 January 2007</a:t>
            </a:r>
          </a:p>
        </p:txBody>
      </p:sp>
    </p:spTree>
    <p:extLst>
      <p:ext uri="{BB962C8B-B14F-4D97-AF65-F5344CB8AC3E}">
        <p14:creationId xmlns:p14="http://schemas.microsoft.com/office/powerpoint/2010/main" val="2594005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They </a:t>
            </a:r>
            <a:r>
              <a:rPr lang="en-US" b="1" dirty="0"/>
              <a:t>A</a:t>
            </a:r>
            <a:r>
              <a:rPr lang="en-US" b="1" dirty="0" smtClean="0"/>
              <a:t>re </a:t>
            </a:r>
            <a:r>
              <a:rPr lang="en-US" b="1" dirty="0" smtClean="0"/>
              <a:t>Known </a:t>
            </a:r>
            <a:r>
              <a:rPr lang="en-US" b="1" dirty="0" smtClean="0"/>
              <a:t>For</a:t>
            </a:r>
            <a:endParaRPr lang="en-US" b="1" dirty="0"/>
          </a:p>
        </p:txBody>
      </p:sp>
      <p:sp>
        <p:nvSpPr>
          <p:cNvPr id="3" name="Content Placeholder 2"/>
          <p:cNvSpPr>
            <a:spLocks noGrp="1"/>
          </p:cNvSpPr>
          <p:nvPr>
            <p:ph idx="1"/>
          </p:nvPr>
        </p:nvSpPr>
        <p:spPr/>
        <p:txBody>
          <a:bodyPr/>
          <a:lstStyle/>
          <a:p>
            <a:r>
              <a:rPr lang="en-US" dirty="0" smtClean="0"/>
              <a:t>Five minute YouTube videos</a:t>
            </a:r>
          </a:p>
          <a:p>
            <a:r>
              <a:rPr lang="en-US" dirty="0" smtClean="0"/>
              <a:t>“Top ten” daily videos of specific topics</a:t>
            </a:r>
          </a:p>
          <a:p>
            <a:r>
              <a:rPr lang="en-US" dirty="0" smtClean="0"/>
              <a:t>Production of comics in Web series</a:t>
            </a:r>
          </a:p>
          <a:p>
            <a:r>
              <a:rPr lang="en-US" dirty="0" smtClean="0"/>
              <a:t>Video programming and production of info-graphics</a:t>
            </a:r>
          </a:p>
          <a:p>
            <a:r>
              <a:rPr lang="en-US" dirty="0" smtClean="0"/>
              <a:t>Production of digital books and guides</a:t>
            </a:r>
          </a:p>
          <a:p>
            <a:endParaRPr lang="en-US" dirty="0"/>
          </a:p>
        </p:txBody>
      </p:sp>
    </p:spTree>
    <p:extLst>
      <p:ext uri="{BB962C8B-B14F-4D97-AF65-F5344CB8AC3E}">
        <p14:creationId xmlns:p14="http://schemas.microsoft.com/office/powerpoint/2010/main" val="3998152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Mediums they Use</a:t>
            </a:r>
            <a:endParaRPr lang="en-US" b="1" dirty="0"/>
          </a:p>
        </p:txBody>
      </p:sp>
      <p:sp>
        <p:nvSpPr>
          <p:cNvPr id="3" name="Content Placeholder 2"/>
          <p:cNvSpPr>
            <a:spLocks noGrp="1"/>
          </p:cNvSpPr>
          <p:nvPr>
            <p:ph idx="1"/>
          </p:nvPr>
        </p:nvSpPr>
        <p:spPr/>
        <p:txBody>
          <a:bodyPr/>
          <a:lstStyle/>
          <a:p>
            <a:endParaRPr lang="en-US" dirty="0" smtClean="0"/>
          </a:p>
          <a:p>
            <a:r>
              <a:rPr lang="en-US" dirty="0" smtClean="0"/>
              <a:t>Recorded videos</a:t>
            </a:r>
          </a:p>
          <a:p>
            <a:r>
              <a:rPr lang="en-US" dirty="0" smtClean="0"/>
              <a:t>Live stream YouTube videos</a:t>
            </a:r>
          </a:p>
          <a:p>
            <a:r>
              <a:rPr lang="en-US" dirty="0" smtClean="0"/>
              <a:t>Digital books </a:t>
            </a:r>
          </a:p>
          <a:p>
            <a:r>
              <a:rPr lang="en-US" dirty="0" smtClean="0"/>
              <a:t>Animated videos productions</a:t>
            </a:r>
          </a:p>
          <a:p>
            <a:endParaRPr lang="en-US" dirty="0"/>
          </a:p>
        </p:txBody>
      </p:sp>
    </p:spTree>
    <p:extLst>
      <p:ext uri="{BB962C8B-B14F-4D97-AF65-F5344CB8AC3E}">
        <p14:creationId xmlns:p14="http://schemas.microsoft.com/office/powerpoint/2010/main" val="1138237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Examples of there Work</a:t>
            </a:r>
            <a:endParaRPr lang="en-US" b="1" dirty="0"/>
          </a:p>
        </p:txBody>
      </p:sp>
      <p:sp>
        <p:nvSpPr>
          <p:cNvPr id="3" name="Content Placeholder 2"/>
          <p:cNvSpPr>
            <a:spLocks noGrp="1"/>
          </p:cNvSpPr>
          <p:nvPr>
            <p:ph idx="1"/>
          </p:nvPr>
        </p:nvSpPr>
        <p:spPr/>
        <p:txBody>
          <a:bodyPr/>
          <a:lstStyle/>
          <a:p>
            <a:r>
              <a:rPr lang="en-US" dirty="0"/>
              <a:t>Top 10 </a:t>
            </a:r>
            <a:r>
              <a:rPr lang="en-US" dirty="0" smtClean="0"/>
              <a:t>Conquerors (WatchMojo.com, 2015)</a:t>
            </a:r>
            <a:endParaRPr lang="en-US" dirty="0"/>
          </a:p>
          <a:p>
            <a:r>
              <a:rPr lang="en-US" dirty="0"/>
              <a:t>Top 10 Battles in History</a:t>
            </a:r>
          </a:p>
          <a:p>
            <a:endParaRPr lang="en-US" dirty="0"/>
          </a:p>
        </p:txBody>
      </p:sp>
    </p:spTree>
    <p:extLst>
      <p:ext uri="{BB962C8B-B14F-4D97-AF65-F5344CB8AC3E}">
        <p14:creationId xmlns:p14="http://schemas.microsoft.com/office/powerpoint/2010/main" val="425164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Stories I Did Not Like</a:t>
            </a:r>
            <a:endParaRPr lang="en-US" b="1" dirty="0"/>
          </a:p>
        </p:txBody>
      </p:sp>
      <p:sp>
        <p:nvSpPr>
          <p:cNvPr id="3" name="Content Placeholder 2"/>
          <p:cNvSpPr>
            <a:spLocks noGrp="1"/>
          </p:cNvSpPr>
          <p:nvPr>
            <p:ph idx="1"/>
          </p:nvPr>
        </p:nvSpPr>
        <p:spPr/>
        <p:txBody>
          <a:bodyPr/>
          <a:lstStyle/>
          <a:p>
            <a:r>
              <a:rPr lang="en-US" dirty="0"/>
              <a:t>Top 10 TERRIFYING Legendary </a:t>
            </a:r>
            <a:r>
              <a:rPr lang="en-US" dirty="0" smtClean="0"/>
              <a:t>Ghosts</a:t>
            </a:r>
            <a:endParaRPr lang="en-US" dirty="0"/>
          </a:p>
        </p:txBody>
      </p:sp>
    </p:spTree>
    <p:extLst>
      <p:ext uri="{BB962C8B-B14F-4D97-AF65-F5344CB8AC3E}">
        <p14:creationId xmlns:p14="http://schemas.microsoft.com/office/powerpoint/2010/main" val="3233783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Use of Social Media</a:t>
            </a:r>
            <a:endParaRPr lang="en-US" b="1" dirty="0"/>
          </a:p>
        </p:txBody>
      </p:sp>
      <p:sp>
        <p:nvSpPr>
          <p:cNvPr id="3" name="Content Placeholder 2"/>
          <p:cNvSpPr>
            <a:spLocks noGrp="1"/>
          </p:cNvSpPr>
          <p:nvPr>
            <p:ph idx="1"/>
          </p:nvPr>
        </p:nvSpPr>
        <p:spPr/>
        <p:txBody>
          <a:bodyPr/>
          <a:lstStyle/>
          <a:p>
            <a:r>
              <a:rPr lang="en-US" dirty="0" smtClean="0"/>
              <a:t>Sharing of the videos </a:t>
            </a:r>
          </a:p>
          <a:p>
            <a:r>
              <a:rPr lang="en-US" dirty="0" smtClean="0"/>
              <a:t>Sharing of the links to the videos</a:t>
            </a:r>
          </a:p>
          <a:p>
            <a:r>
              <a:rPr lang="en-US" dirty="0" smtClean="0"/>
              <a:t>Promoting the videos</a:t>
            </a:r>
          </a:p>
          <a:p>
            <a:r>
              <a:rPr lang="en-US" dirty="0" smtClean="0"/>
              <a:t>Carrying out advertisement of products</a:t>
            </a:r>
          </a:p>
          <a:p>
            <a:r>
              <a:rPr lang="en-US" dirty="0" smtClean="0"/>
              <a:t>Engaging with the viewers</a:t>
            </a:r>
            <a:endParaRPr lang="en-US" dirty="0"/>
          </a:p>
        </p:txBody>
      </p:sp>
    </p:spTree>
    <p:extLst>
      <p:ext uri="{BB962C8B-B14F-4D97-AF65-F5344CB8AC3E}">
        <p14:creationId xmlns:p14="http://schemas.microsoft.com/office/powerpoint/2010/main" val="3362380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Other Notable Things</a:t>
            </a:r>
            <a:endParaRPr lang="en-US" b="1" dirty="0"/>
          </a:p>
        </p:txBody>
      </p:sp>
      <p:sp>
        <p:nvSpPr>
          <p:cNvPr id="3" name="Content Placeholder 2"/>
          <p:cNvSpPr>
            <a:spLocks noGrp="1"/>
          </p:cNvSpPr>
          <p:nvPr>
            <p:ph idx="1"/>
          </p:nvPr>
        </p:nvSpPr>
        <p:spPr/>
        <p:txBody>
          <a:bodyPr/>
          <a:lstStyle/>
          <a:p>
            <a:r>
              <a:rPr lang="en-US" dirty="0" smtClean="0"/>
              <a:t>Watchmojo.com is an independent and not a multichannel network</a:t>
            </a:r>
          </a:p>
          <a:p>
            <a:r>
              <a:rPr lang="en-US" dirty="0" smtClean="0"/>
              <a:t>Watchmojo.com was once accused of plagiarism</a:t>
            </a:r>
          </a:p>
          <a:p>
            <a:r>
              <a:rPr lang="en-US" dirty="0" smtClean="0"/>
              <a:t>Watchmojo.com has employed over one hundred freelancer</a:t>
            </a:r>
            <a:endParaRPr lang="en-US" dirty="0"/>
          </a:p>
        </p:txBody>
      </p:sp>
    </p:spTree>
    <p:extLst>
      <p:ext uri="{BB962C8B-B14F-4D97-AF65-F5344CB8AC3E}">
        <p14:creationId xmlns:p14="http://schemas.microsoft.com/office/powerpoint/2010/main" val="1843479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 </a:t>
            </a:r>
            <a:endParaRPr lang="en-US" b="1" dirty="0"/>
          </a:p>
        </p:txBody>
      </p:sp>
      <p:sp>
        <p:nvSpPr>
          <p:cNvPr id="3" name="Content Placeholder 2"/>
          <p:cNvSpPr>
            <a:spLocks noGrp="1"/>
          </p:cNvSpPr>
          <p:nvPr>
            <p:ph idx="1"/>
          </p:nvPr>
        </p:nvSpPr>
        <p:spPr>
          <a:xfrm>
            <a:off x="1103312" y="1524000"/>
            <a:ext cx="8946541" cy="4724399"/>
          </a:xfrm>
        </p:spPr>
        <p:txBody>
          <a:bodyPr>
            <a:normAutofit lnSpcReduction="10000"/>
          </a:bodyPr>
          <a:lstStyle/>
          <a:p>
            <a:r>
              <a:rPr lang="en-US" dirty="0"/>
              <a:t>Andersen, T. F. (2017). Browsing the Origins of Comic Book Superheroes: Exploring </a:t>
            </a:r>
            <a:r>
              <a:rPr lang="en-US" dirty="0" err="1"/>
              <a:t>WatchMojo</a:t>
            </a:r>
            <a:r>
              <a:rPr lang="en-US" dirty="0"/>
              <a:t>. com as producers of internet content. </a:t>
            </a:r>
            <a:r>
              <a:rPr lang="en-US" i="1" dirty="0"/>
              <a:t>Nordisk </a:t>
            </a:r>
            <a:r>
              <a:rPr lang="en-US" i="1" dirty="0" err="1"/>
              <a:t>Tidsskrift</a:t>
            </a:r>
            <a:r>
              <a:rPr lang="en-US" i="1" dirty="0"/>
              <a:t> for </a:t>
            </a:r>
            <a:r>
              <a:rPr lang="en-US" i="1" dirty="0" err="1"/>
              <a:t>Informationsvidenskab</a:t>
            </a:r>
            <a:r>
              <a:rPr lang="en-US" i="1" dirty="0"/>
              <a:t> </a:t>
            </a:r>
            <a:r>
              <a:rPr lang="en-US" i="1" dirty="0" err="1"/>
              <a:t>Og</a:t>
            </a:r>
            <a:r>
              <a:rPr lang="en-US" i="1" dirty="0"/>
              <a:t> </a:t>
            </a:r>
            <a:r>
              <a:rPr lang="en-US" i="1" dirty="0" err="1"/>
              <a:t>Kulturformidling</a:t>
            </a:r>
            <a:r>
              <a:rPr lang="en-US" dirty="0"/>
              <a:t>, </a:t>
            </a:r>
            <a:r>
              <a:rPr lang="en-US" i="1" dirty="0"/>
              <a:t>2017</a:t>
            </a:r>
            <a:r>
              <a:rPr lang="en-US" dirty="0"/>
              <a:t>(1/2</a:t>
            </a:r>
            <a:r>
              <a:rPr lang="en-US" dirty="0" smtClean="0"/>
              <a:t>).</a:t>
            </a:r>
          </a:p>
          <a:p>
            <a:r>
              <a:rPr lang="en-US" dirty="0"/>
              <a:t>Dionne, C. (2017). YA fiction starring... You! </a:t>
            </a:r>
            <a:r>
              <a:rPr lang="en-US" dirty="0" err="1"/>
              <a:t>Fanfiction</a:t>
            </a:r>
            <a:r>
              <a:rPr lang="en-US" dirty="0"/>
              <a:t> on </a:t>
            </a:r>
            <a:r>
              <a:rPr lang="en-US" dirty="0" err="1"/>
              <a:t>Youtube</a:t>
            </a:r>
            <a:r>
              <a:rPr lang="en-US" dirty="0"/>
              <a:t>. </a:t>
            </a:r>
            <a:r>
              <a:rPr lang="en-US" i="1" dirty="0"/>
              <a:t>YA Hotline</a:t>
            </a:r>
            <a:r>
              <a:rPr lang="en-US" dirty="0"/>
              <a:t>, (104</a:t>
            </a:r>
            <a:r>
              <a:rPr lang="en-US" dirty="0" smtClean="0"/>
              <a:t>).</a:t>
            </a:r>
          </a:p>
          <a:p>
            <a:r>
              <a:rPr lang="en-US" dirty="0" smtClean="0"/>
              <a:t>[WatchMojo.com]. </a:t>
            </a:r>
            <a:r>
              <a:rPr lang="en-US" dirty="0"/>
              <a:t>(</a:t>
            </a:r>
            <a:r>
              <a:rPr lang="en-US" dirty="0" smtClean="0"/>
              <a:t>2015, Oct 2).</a:t>
            </a:r>
            <a:r>
              <a:rPr lang="en-US" dirty="0"/>
              <a:t>  Top 10 Battles in </a:t>
            </a:r>
            <a:r>
              <a:rPr lang="en-US" dirty="0" smtClean="0"/>
              <a:t>History</a:t>
            </a:r>
            <a:r>
              <a:rPr lang="en-US" i="1" dirty="0"/>
              <a:t> </a:t>
            </a:r>
            <a:r>
              <a:rPr lang="en-US" dirty="0"/>
              <a:t>[Video File]. Retrieved from  </a:t>
            </a:r>
            <a:r>
              <a:rPr lang="en-US" dirty="0">
                <a:hlinkClick r:id="rId2"/>
              </a:rPr>
              <a:t>https://</a:t>
            </a:r>
            <a:r>
              <a:rPr lang="en-US" dirty="0" smtClean="0">
                <a:hlinkClick r:id="rId2"/>
              </a:rPr>
              <a:t>www.youtube.com/watch?v=qNOY1qPRSUM</a:t>
            </a:r>
            <a:r>
              <a:rPr lang="en-US" dirty="0" smtClean="0"/>
              <a:t> </a:t>
            </a:r>
          </a:p>
          <a:p>
            <a:r>
              <a:rPr lang="en-US" dirty="0"/>
              <a:t>[WatchMojo.com]. (</a:t>
            </a:r>
            <a:r>
              <a:rPr lang="en-US" dirty="0" smtClean="0"/>
              <a:t>2018, Jun 18).</a:t>
            </a:r>
            <a:r>
              <a:rPr lang="en-US" dirty="0"/>
              <a:t> Top 10 TERRIFYING Legendary </a:t>
            </a:r>
            <a:r>
              <a:rPr lang="en-US" dirty="0" smtClean="0"/>
              <a:t>Ghosts</a:t>
            </a:r>
            <a:r>
              <a:rPr lang="en-US" i="1" dirty="0"/>
              <a:t> </a:t>
            </a:r>
            <a:r>
              <a:rPr lang="en-US" dirty="0"/>
              <a:t>[Video File]. Retrieved from  </a:t>
            </a:r>
            <a:r>
              <a:rPr lang="en-US" dirty="0">
                <a:hlinkClick r:id="rId3"/>
              </a:rPr>
              <a:t>https://</a:t>
            </a:r>
            <a:r>
              <a:rPr lang="en-US" dirty="0" smtClean="0">
                <a:hlinkClick r:id="rId3"/>
              </a:rPr>
              <a:t>www.youtube.com/watch?v=7s2UwA-Q6S0</a:t>
            </a:r>
            <a:r>
              <a:rPr lang="en-US" dirty="0" smtClean="0"/>
              <a:t> </a:t>
            </a:r>
            <a:endParaRPr lang="en-US" dirty="0"/>
          </a:p>
          <a:p>
            <a:r>
              <a:rPr lang="en-US" dirty="0"/>
              <a:t>[WatchMojo.com]. (</a:t>
            </a:r>
            <a:r>
              <a:rPr lang="en-US" dirty="0" smtClean="0"/>
              <a:t>2014, Apr 29).</a:t>
            </a:r>
            <a:r>
              <a:rPr lang="en-US" dirty="0"/>
              <a:t>  Top 10 </a:t>
            </a:r>
            <a:r>
              <a:rPr lang="en-US" dirty="0" smtClean="0"/>
              <a:t>Conquerors</a:t>
            </a:r>
            <a:r>
              <a:rPr lang="en-US" i="1" dirty="0"/>
              <a:t> </a:t>
            </a:r>
            <a:r>
              <a:rPr lang="en-US" dirty="0"/>
              <a:t>[Video File]. Retrieved from  </a:t>
            </a:r>
            <a:r>
              <a:rPr lang="en-US" dirty="0">
                <a:hlinkClick r:id="rId4"/>
              </a:rPr>
              <a:t>https://</a:t>
            </a:r>
            <a:r>
              <a:rPr lang="en-US" dirty="0" smtClean="0">
                <a:hlinkClick r:id="rId4"/>
              </a:rPr>
              <a:t>www.youtube.com/watch?v=7xWNmRWD2e0</a:t>
            </a:r>
            <a:r>
              <a:rPr lang="en-US" dirty="0" smtClean="0"/>
              <a:t> </a:t>
            </a:r>
            <a:endParaRPr lang="en-US" dirty="0"/>
          </a:p>
          <a:p>
            <a:endParaRPr lang="en-US" dirty="0" smtClean="0"/>
          </a:p>
          <a:p>
            <a:endParaRPr lang="en-US" dirty="0"/>
          </a:p>
        </p:txBody>
      </p:sp>
    </p:spTree>
    <p:extLst>
      <p:ext uri="{BB962C8B-B14F-4D97-AF65-F5344CB8AC3E}">
        <p14:creationId xmlns:p14="http://schemas.microsoft.com/office/powerpoint/2010/main" val="378585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153</TotalTime>
  <Words>1031</Words>
  <Application>Microsoft Office PowerPoint</Application>
  <PresentationFormat>Custom</PresentationFormat>
  <Paragraphs>55</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Ion</vt:lpstr>
      <vt:lpstr>News Audit</vt:lpstr>
      <vt:lpstr>Background</vt:lpstr>
      <vt:lpstr>What They Are Known For</vt:lpstr>
      <vt:lpstr>Mediums they Use</vt:lpstr>
      <vt:lpstr>Examples of there Work</vt:lpstr>
      <vt:lpstr>Stories I Did Not Like</vt:lpstr>
      <vt:lpstr>The Use of Social Media</vt:lpstr>
      <vt:lpstr>Other Notable Things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omaira</dc:creator>
  <cp:lastModifiedBy>d</cp:lastModifiedBy>
  <cp:revision>53</cp:revision>
  <dcterms:created xsi:type="dcterms:W3CDTF">2018-04-24T08:21:57Z</dcterms:created>
  <dcterms:modified xsi:type="dcterms:W3CDTF">2018-04-24T15:22:21Z</dcterms:modified>
</cp:coreProperties>
</file>